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7" r:id="rId3"/>
    <p:sldId id="288" r:id="rId4"/>
    <p:sldId id="279" r:id="rId5"/>
    <p:sldId id="280" r:id="rId6"/>
    <p:sldId id="285" r:id="rId7"/>
    <p:sldId id="281" r:id="rId8"/>
    <p:sldId id="283" r:id="rId9"/>
    <p:sldId id="284" r:id="rId10"/>
    <p:sldId id="270" r:id="rId11"/>
    <p:sldId id="261" r:id="rId12"/>
    <p:sldId id="274" r:id="rId13"/>
    <p:sldId id="271" r:id="rId14"/>
    <p:sldId id="276" r:id="rId15"/>
    <p:sldId id="26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35" autoAdjust="0"/>
  </p:normalViewPr>
  <p:slideViewPr>
    <p:cSldViewPr>
      <p:cViewPr varScale="1">
        <p:scale>
          <a:sx n="78" d="100"/>
          <a:sy n="78" d="100"/>
        </p:scale>
        <p:origin x="3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E976F0-ABB9-4497-8C9C-69E2BF521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60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976F0-ABB9-4497-8C9C-69E2BF5219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113F-182E-47F1-87CE-E5BBACA4A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5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76F82-818E-40AE-9FA3-35C83B2E9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3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2D3C6-96BF-459B-B096-D43C46B64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47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99262-6FA6-4A9B-9224-69537D980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9045C-40BE-4BF9-8D99-659CAC916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0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54066-7510-4C59-A8D0-B601D57D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8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7543-68CC-44BD-A5C3-832DBC62E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4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8CA0-60A9-4784-B5F4-1BE5427F7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9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EBFC2-91CD-44CE-979E-05DAC241F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0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B7FC9-013B-4879-874A-14A8B1B0F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4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C1343-79D1-40C7-AC72-D8344B258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7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6A11E-E1D3-4E45-8498-FD904D886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8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6C8D78-F9FE-47AD-90CE-9F3860CA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eragloba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aglobal.org/" TargetMode="External"/><Relationship Id="rId2" Type="http://schemas.openxmlformats.org/officeDocument/2006/relationships/hyperlink" Target="http://www.actuaries.org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a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7 September, 2017</a:t>
            </a:r>
            <a:endParaRPr lang="en-US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Information Session for Actuarial Science Major </a:t>
            </a:r>
            <a:endParaRPr lang="en-US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88E43D-A584-4554-B801-F4E0A71D695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Actuarial Science (ACS)</a:t>
            </a:r>
            <a:endParaRPr lang="en-US" dirty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Education </a:t>
            </a:r>
            <a:r>
              <a:rPr lang="en-US" sz="2800" dirty="0" smtClean="0"/>
              <a:t>Professor of Statistics 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Kwong Koon Shing</a:t>
            </a:r>
          </a:p>
          <a:p>
            <a:pPr eaLnBrk="1" hangingPunct="1"/>
            <a:r>
              <a:rPr lang="en-US" sz="2800" dirty="0" smtClean="0"/>
              <a:t>FSA, CERA</a:t>
            </a:r>
          </a:p>
        </p:txBody>
      </p:sp>
    </p:spTree>
    <p:extLst>
      <p:ext uri="{BB962C8B-B14F-4D97-AF65-F5344CB8AC3E}">
        <p14:creationId xmlns:p14="http://schemas.microsoft.com/office/powerpoint/2010/main" val="15605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CERA stand for?</a:t>
            </a: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EBFC2-91CD-44CE-979E-05DAC241FD3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24788"/>
            <a:ext cx="7551889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37944" y="1600200"/>
            <a:ext cx="3920256" cy="2286000"/>
          </a:xfrm>
          <a:prstGeom prst="rect">
            <a:avLst/>
          </a:prstGeom>
          <a:solidFill>
            <a:schemeClr val="accent1">
              <a:alpha val="31000"/>
            </a:schemeClr>
          </a:solidFill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123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7 September, 2017</a:t>
            </a:r>
            <a:endParaRPr lang="en-US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Information Session for Actuarial Science Major </a:t>
            </a:r>
            <a:endParaRPr lang="en-US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7DACFF-31B2-4324-B678-2F50D667410D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9318"/>
            <a:ext cx="8839200" cy="568968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What is CERA?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CERA is an international credential for professions in enterprise risk management (ERM)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It was launched in 2007 by Society of Actuaries (SOA), USA (14 organizations in 12 countries in 2009)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23 actuarial organizations have signed a global treaty establishing the CERA credential as the globally recognized ERM credential in 2017 (there were 16 organizations in 2015!)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There are six more new Acceding parties based in Austria, Belgium, Croatia, Italy and Spain in 2017.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Besides SOA Exams, you can also obtain the CERA designation by taking the exams offered in UK, Australia, Canada,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78"/>
            <a:ext cx="8534400" cy="487362"/>
          </a:xfrm>
        </p:spPr>
        <p:txBody>
          <a:bodyPr/>
          <a:lstStyle/>
          <a:p>
            <a:r>
              <a:rPr lang="en-US" dirty="0" smtClean="0"/>
              <a:t>23 CERA Actuarial Organizations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9045C-40BE-4BF9-8D99-659CAC9162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60" y="569733"/>
            <a:ext cx="3173539" cy="2794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115" y="523507"/>
            <a:ext cx="3581400" cy="29865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73" y="3479837"/>
            <a:ext cx="3252788" cy="27717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102" y="3364342"/>
            <a:ext cx="3671413" cy="11273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448" y="4479104"/>
            <a:ext cx="3462338" cy="180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563562"/>
          </a:xfrm>
        </p:spPr>
        <p:txBody>
          <a:bodyPr/>
          <a:lstStyle/>
          <a:p>
            <a:r>
              <a:rPr lang="en-US" dirty="0" smtClean="0"/>
              <a:t>Numbers </a:t>
            </a:r>
            <a:r>
              <a:rPr lang="en-US" dirty="0" smtClean="0"/>
              <a:t>of CERA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9045C-40BE-4BF9-8D99-659CAC9162B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807061"/>
            <a:ext cx="1752600" cy="24622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http://www.ceraglobal.org/</a:t>
            </a:r>
            <a:endParaRPr lang="en-US" sz="1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69" y="1352848"/>
            <a:ext cx="6527590" cy="3591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678" y="5105400"/>
            <a:ext cx="688721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SMU ACS</a:t>
            </a: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EBFC2-91CD-44CE-979E-05DAC241FD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210425" cy="185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3657600"/>
            <a:ext cx="617220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SG" sz="3200" dirty="0" smtClean="0"/>
              <a:t>AA Track:  </a:t>
            </a:r>
            <a:r>
              <a:rPr lang="en-SG" sz="3200" dirty="0" smtClean="0"/>
              <a:t>34  </a:t>
            </a:r>
            <a:r>
              <a:rPr lang="en-SG" sz="3200" dirty="0" smtClean="0"/>
              <a:t>(Ave GPA 3.47)</a:t>
            </a:r>
          </a:p>
          <a:p>
            <a:endParaRPr lang="en-SG" sz="3200" dirty="0"/>
          </a:p>
          <a:p>
            <a:r>
              <a:rPr lang="en-SG" sz="3200" dirty="0" smtClean="0"/>
              <a:t>RA Track: </a:t>
            </a:r>
            <a:r>
              <a:rPr lang="en-SG" sz="3200" dirty="0" smtClean="0"/>
              <a:t>30</a:t>
            </a:r>
            <a:r>
              <a:rPr lang="en-SG" sz="3200" dirty="0" smtClean="0"/>
              <a:t> </a:t>
            </a:r>
            <a:r>
              <a:rPr lang="en-SG" sz="3200" dirty="0" smtClean="0"/>
              <a:t>(Ave GPA 3.42)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380808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7 September, 2017</a:t>
            </a:r>
            <a:endParaRPr lang="en-US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Information Session for Actuarial Science Major </a:t>
            </a:r>
            <a:endParaRPr lang="en-US" smtClean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5EED38-2745-4903-83C6-2B87232DE1E0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THE END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2834" y="1521785"/>
            <a:ext cx="3018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http://www.actuaries.org.uk/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69645" y="609600"/>
            <a:ext cx="2839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http://www.ceraglobal.org/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92834" y="2032784"/>
            <a:ext cx="214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http://www.soa.org/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B7FC9-013B-4879-874A-14A8B1B0FA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33401"/>
            <a:ext cx="75438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ACS second </a:t>
            </a:r>
            <a:r>
              <a:rPr lang="en-US" sz="2800" dirty="0"/>
              <a:t>major offered by </a:t>
            </a:r>
            <a:r>
              <a:rPr lang="en-US" sz="2800" b="1" dirty="0" smtClean="0"/>
              <a:t>SOE </a:t>
            </a:r>
            <a:r>
              <a:rPr lang="en-US" sz="2800" dirty="0" smtClean="0"/>
              <a:t>is</a:t>
            </a:r>
            <a:r>
              <a:rPr lang="en-US" sz="2800" b="1" dirty="0" smtClean="0"/>
              <a:t> </a:t>
            </a:r>
            <a:r>
              <a:rPr lang="en-US" sz="2800" dirty="0" smtClean="0"/>
              <a:t>open </a:t>
            </a:r>
            <a:r>
              <a:rPr lang="en-US" sz="2800" dirty="0"/>
              <a:t>to </a:t>
            </a:r>
            <a:r>
              <a:rPr lang="en-US" sz="2800" b="1" dirty="0"/>
              <a:t>all </a:t>
            </a:r>
            <a:r>
              <a:rPr lang="en-US" sz="2800" b="1" dirty="0" smtClean="0"/>
              <a:t>SMU </a:t>
            </a:r>
            <a:r>
              <a:rPr lang="en-US" sz="2800" dirty="0" smtClean="0"/>
              <a:t>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Students </a:t>
            </a:r>
            <a:r>
              <a:rPr lang="en-US" sz="2800" dirty="0"/>
              <a:t>with </a:t>
            </a:r>
            <a:r>
              <a:rPr lang="en-US" sz="2800" dirty="0" smtClean="0"/>
              <a:t>interests </a:t>
            </a:r>
            <a:r>
              <a:rPr lang="en-US" sz="2800" dirty="0"/>
              <a:t>in </a:t>
            </a:r>
            <a:r>
              <a:rPr lang="en-US" sz="2800" dirty="0" smtClean="0"/>
              <a:t>mathematics, statistics, finance and 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areers </a:t>
            </a:r>
            <a:r>
              <a:rPr lang="en-US" sz="2800" dirty="0"/>
              <a:t>in actuary, finance, insurance and risk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</a:t>
            </a:r>
            <a:r>
              <a:rPr lang="en-US" sz="2800" dirty="0" smtClean="0"/>
              <a:t>ducation </a:t>
            </a:r>
            <a:r>
              <a:rPr lang="en-US" sz="2800" dirty="0"/>
              <a:t>framework of the </a:t>
            </a:r>
            <a:r>
              <a:rPr lang="en-US" sz="2800" b="1" dirty="0"/>
              <a:t>Society of </a:t>
            </a:r>
            <a:r>
              <a:rPr lang="en-US" sz="2800" b="1" dirty="0" smtClean="0"/>
              <a:t>Actuaries, USA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Two tracks: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Actuarial analyst  (</a:t>
            </a:r>
            <a:r>
              <a:rPr lang="en-US" sz="2800" b="1" dirty="0"/>
              <a:t>AA</a:t>
            </a:r>
            <a:r>
              <a:rPr lang="en-US" sz="2800" dirty="0"/>
              <a:t>) </a:t>
            </a:r>
            <a:r>
              <a:rPr lang="en-US" sz="2800" dirty="0" smtClean="0"/>
              <a:t>track (for ASA)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Risk analyst (</a:t>
            </a:r>
            <a:r>
              <a:rPr lang="en-US" sz="2800" b="1" dirty="0"/>
              <a:t>RA</a:t>
            </a:r>
            <a:r>
              <a:rPr lang="en-US" sz="2800" dirty="0"/>
              <a:t>) </a:t>
            </a:r>
            <a:r>
              <a:rPr lang="en-US" sz="2800" dirty="0" smtClean="0"/>
              <a:t>track (for CERA)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297"/>
            <a:ext cx="7467600" cy="1147762"/>
          </a:xfrm>
        </p:spPr>
        <p:txBody>
          <a:bodyPr/>
          <a:lstStyle/>
          <a:p>
            <a:r>
              <a:rPr lang="en-SG" dirty="0" smtClean="0"/>
              <a:t>What is ASA?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SG" sz="2800" dirty="0" smtClean="0"/>
              <a:t>ASA stands for Associate of the Society of Actuaries</a:t>
            </a:r>
          </a:p>
          <a:p>
            <a:r>
              <a:rPr lang="en-SG" sz="2800" dirty="0" smtClean="0"/>
              <a:t>FSA stands for Fellow of the Society of Actuaries</a:t>
            </a:r>
          </a:p>
          <a:p>
            <a:r>
              <a:rPr lang="en-SG" sz="2800" dirty="0" smtClean="0"/>
              <a:t>FSA has six tracks:</a:t>
            </a:r>
          </a:p>
          <a:p>
            <a:pPr lvl="1"/>
            <a:r>
              <a:rPr lang="en-SG" sz="2400" dirty="0" smtClean="0"/>
              <a:t>Corporate Finance and ERM </a:t>
            </a:r>
          </a:p>
          <a:p>
            <a:pPr lvl="1"/>
            <a:r>
              <a:rPr lang="en-SG" sz="2400" dirty="0" smtClean="0"/>
              <a:t>Quantitative Finance and Investment</a:t>
            </a:r>
          </a:p>
          <a:p>
            <a:pPr lvl="1"/>
            <a:r>
              <a:rPr lang="en-SG" sz="2400" dirty="0" smtClean="0"/>
              <a:t>Individual Life &amp; Annuities</a:t>
            </a:r>
          </a:p>
          <a:p>
            <a:pPr lvl="1"/>
            <a:r>
              <a:rPr lang="en-SG" sz="2400" dirty="0" smtClean="0"/>
              <a:t>Retirement Benefits</a:t>
            </a:r>
          </a:p>
          <a:p>
            <a:pPr lvl="1"/>
            <a:r>
              <a:rPr lang="en-SG" sz="2400" dirty="0" smtClean="0"/>
              <a:t>Group &amp; Health</a:t>
            </a:r>
          </a:p>
          <a:p>
            <a:pPr lvl="1"/>
            <a:r>
              <a:rPr lang="en-SG" sz="2400" dirty="0" smtClean="0"/>
              <a:t>General Insurance</a:t>
            </a:r>
          </a:p>
          <a:p>
            <a:endParaRPr lang="en-SG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9045C-40BE-4BF9-8D99-659CAC9162B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300" b="1" dirty="0"/>
              <a:t>Compulsory courses for AA </a:t>
            </a:r>
            <a:r>
              <a:rPr lang="en-US" sz="3300" b="1" dirty="0" smtClean="0"/>
              <a:t>track</a:t>
            </a:r>
            <a:endParaRPr lang="en-US" sz="3300" b="1" dirty="0"/>
          </a:p>
          <a:p>
            <a:pPr>
              <a:buNone/>
            </a:pPr>
            <a:r>
              <a:rPr lang="en-US" dirty="0"/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STAT 101 Introductory Statistics </a:t>
            </a:r>
            <a:r>
              <a:rPr lang="en-US" sz="2000" b="1" dirty="0"/>
              <a:t>or</a:t>
            </a:r>
            <a:r>
              <a:rPr lang="en-US" sz="2000" dirty="0"/>
              <a:t> STAT 151 Introduction to Statistical Theory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STAT 201 Probability Theory and Applications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STAT 203 Financial </a:t>
            </a:r>
            <a:r>
              <a:rPr lang="en-US" sz="2000" dirty="0" smtClean="0">
                <a:solidFill>
                  <a:srgbClr val="FF0000"/>
                </a:solidFill>
              </a:rPr>
              <a:t>Mathematics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SG" sz="2000" dirty="0" smtClean="0">
                <a:solidFill>
                  <a:srgbClr val="FF0000"/>
                </a:solidFill>
              </a:rPr>
              <a:t>ECON 205 Intermediate Mathematics for Economics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</a:rPr>
              <a:t>ECON </a:t>
            </a:r>
            <a:r>
              <a:rPr lang="en-US" sz="2000" dirty="0">
                <a:solidFill>
                  <a:srgbClr val="7030A0"/>
                </a:solidFill>
              </a:rPr>
              <a:t>101 Intermediate Microeconomics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7030A0"/>
                </a:solidFill>
              </a:rPr>
              <a:t>ECON 102 Intermediate Macroeconomics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ECON 107 </a:t>
            </a:r>
            <a:r>
              <a:rPr lang="en-US" sz="2000" dirty="0" smtClean="0">
                <a:solidFill>
                  <a:srgbClr val="FF0000"/>
                </a:solidFill>
              </a:rPr>
              <a:t>Introduction to Econometrics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ECON 207 Intermediate </a:t>
            </a:r>
            <a:r>
              <a:rPr lang="en-US" sz="2000" dirty="0" smtClean="0">
                <a:solidFill>
                  <a:srgbClr val="FF0000"/>
                </a:solidFill>
              </a:rPr>
              <a:t>Econometrics </a:t>
            </a:r>
            <a:r>
              <a:rPr lang="en-US" sz="2000" b="1" dirty="0" smtClean="0"/>
              <a:t>or </a:t>
            </a:r>
            <a:r>
              <a:rPr lang="en-US" sz="2000" dirty="0" smtClean="0">
                <a:solidFill>
                  <a:srgbClr val="FF0000"/>
                </a:solidFill>
              </a:rPr>
              <a:t>ECON 233 Economic Forecasting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STAT 310 Life Contingent Risks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STAT 311 Risk Theory and Loss Models </a:t>
            </a:r>
            <a:r>
              <a:rPr lang="en-US" sz="2000" b="1" dirty="0"/>
              <a:t>or </a:t>
            </a:r>
            <a:r>
              <a:rPr lang="en-US" sz="2000" dirty="0"/>
              <a:t>FNCE 305 Analysis of Derivative Securities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ACCT </a:t>
            </a:r>
            <a:r>
              <a:rPr lang="en-US" sz="2000" dirty="0"/>
              <a:t>101/111 Financial Accounting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00B050"/>
                </a:solidFill>
              </a:rPr>
              <a:t>FNCE 101 Finance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B050"/>
                </a:solidFill>
              </a:rPr>
              <a:t>FNCE 102 Financial Instruments, Institutions and Markets </a:t>
            </a:r>
            <a:r>
              <a:rPr lang="en-US" sz="2000" b="1" dirty="0"/>
              <a:t>or </a:t>
            </a:r>
            <a:r>
              <a:rPr lang="en-US" sz="2000" dirty="0">
                <a:solidFill>
                  <a:srgbClr val="00B050"/>
                </a:solidFill>
              </a:rPr>
              <a:t>FNCE 201 Corporate Finance  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9045C-40BE-4BF9-8D99-659CAC9162B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300" b="1" dirty="0"/>
              <a:t>Compulsory courses for </a:t>
            </a:r>
            <a:r>
              <a:rPr lang="en-US" sz="3300" b="1" dirty="0" smtClean="0"/>
              <a:t>RA track</a:t>
            </a:r>
            <a:endParaRPr lang="en-US" sz="3300" b="1" dirty="0"/>
          </a:p>
          <a:p>
            <a:pPr>
              <a:buNone/>
            </a:pPr>
            <a:r>
              <a:rPr lang="en-US" dirty="0"/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STAT 101 Introductory Statistics </a:t>
            </a:r>
            <a:r>
              <a:rPr lang="en-US" sz="2000" b="1" dirty="0"/>
              <a:t>or</a:t>
            </a:r>
            <a:r>
              <a:rPr lang="en-US" sz="2000" dirty="0"/>
              <a:t> STAT 151 Introduction to Statistical Theory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STAT 201 Probability Theory and Applications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STAT 203 Financial </a:t>
            </a:r>
            <a:r>
              <a:rPr lang="en-US" sz="2000" dirty="0" smtClean="0">
                <a:solidFill>
                  <a:srgbClr val="FF0000"/>
                </a:solidFill>
              </a:rPr>
              <a:t>Mathematics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SG" sz="2000" dirty="0" smtClean="0">
                <a:solidFill>
                  <a:srgbClr val="FF0000"/>
                </a:solidFill>
              </a:rPr>
              <a:t>ECON 205 Intermediate Mathematics for Economics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ECON </a:t>
            </a:r>
            <a:r>
              <a:rPr lang="en-US" sz="2000" dirty="0">
                <a:solidFill>
                  <a:srgbClr val="FF0000"/>
                </a:solidFill>
              </a:rPr>
              <a:t>107 </a:t>
            </a:r>
            <a:r>
              <a:rPr lang="en-US" sz="2000" dirty="0" smtClean="0">
                <a:solidFill>
                  <a:srgbClr val="FF0000"/>
                </a:solidFill>
              </a:rPr>
              <a:t>Introduction to Econometrics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ECON 207 Intermediate </a:t>
            </a:r>
            <a:r>
              <a:rPr lang="en-US" sz="2000" dirty="0" smtClean="0">
                <a:solidFill>
                  <a:srgbClr val="FF0000"/>
                </a:solidFill>
              </a:rPr>
              <a:t>Econometrics </a:t>
            </a:r>
            <a:r>
              <a:rPr lang="en-US" sz="2000" b="1" dirty="0" smtClean="0"/>
              <a:t>or </a:t>
            </a:r>
            <a:r>
              <a:rPr lang="en-US" sz="2000" dirty="0" smtClean="0">
                <a:solidFill>
                  <a:srgbClr val="FF0000"/>
                </a:solidFill>
              </a:rPr>
              <a:t>ECON 233 Economic Forecasting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FNCE 305 Analysis of Derivative </a:t>
            </a:r>
            <a:r>
              <a:rPr lang="en-US" sz="2000" dirty="0" smtClean="0"/>
              <a:t>Securities </a:t>
            </a:r>
            <a:r>
              <a:rPr lang="en-US" sz="2000" b="1" dirty="0" smtClean="0"/>
              <a:t>or </a:t>
            </a:r>
            <a:r>
              <a:rPr lang="en-US" sz="2000" dirty="0" smtClean="0"/>
              <a:t>STAT </a:t>
            </a:r>
            <a:r>
              <a:rPr lang="en-US" sz="2000" dirty="0"/>
              <a:t>310 Life Contingent Risks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STAT 311 Risk Theory and Loss </a:t>
            </a:r>
            <a:r>
              <a:rPr lang="en-US" sz="2000" dirty="0" smtClean="0"/>
              <a:t>Models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STAT313 Quantitative Risk Analysis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ACCT </a:t>
            </a:r>
            <a:r>
              <a:rPr lang="en-US" sz="2000" dirty="0"/>
              <a:t>101/111 Financial Accounting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rgbClr val="00B050"/>
                </a:solidFill>
              </a:rPr>
              <a:t>FNCE 101 Finance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B050"/>
                </a:solidFill>
              </a:rPr>
              <a:t>FNCE 102 Financial Instruments, Institutions and Markets </a:t>
            </a:r>
            <a:r>
              <a:rPr lang="en-US" sz="2000" b="1" dirty="0"/>
              <a:t>or </a:t>
            </a:r>
            <a:r>
              <a:rPr lang="en-US" sz="2000" dirty="0">
                <a:solidFill>
                  <a:srgbClr val="00B050"/>
                </a:solidFill>
              </a:rPr>
              <a:t>FNCE 201 Corporate Finance  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9045C-40BE-4BF9-8D99-659CAC9162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153400" cy="1150227"/>
          </a:xfrm>
        </p:spPr>
        <p:txBody>
          <a:bodyPr/>
          <a:lstStyle/>
          <a:p>
            <a:r>
              <a:rPr lang="en-SG" dirty="0" smtClean="0"/>
              <a:t>Change of ASA requirements in 2018</a:t>
            </a: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EBFC2-91CD-44CE-979E-05DAC241FD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521703"/>
            <a:ext cx="5915025" cy="46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487362"/>
          </a:xfrm>
        </p:spPr>
        <p:txBody>
          <a:bodyPr/>
          <a:lstStyle/>
          <a:p>
            <a:r>
              <a:rPr lang="en-US" dirty="0"/>
              <a:t>Numbers of </a:t>
            </a:r>
            <a:r>
              <a:rPr lang="en-US" dirty="0" smtClean="0"/>
              <a:t>FSA and ASA</a:t>
            </a:r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EBFC2-91CD-44CE-979E-05DAC241FD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14" y="580682"/>
            <a:ext cx="6208241" cy="1993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15" y="2632075"/>
            <a:ext cx="6400437" cy="36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B7FC9-013B-4879-874A-14A8B1B0FA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860067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September,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Session for Actuarial Science Major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B7FC9-013B-4879-874A-14A8B1B0FA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304800"/>
            <a:ext cx="2658951" cy="246221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2016 SOA review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4" y="1219200"/>
            <a:ext cx="842768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9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484</Words>
  <Application>Microsoft Office PowerPoint</Application>
  <PresentationFormat>On-screen Show (4:3)</PresentationFormat>
  <Paragraphs>117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Default Design</vt:lpstr>
      <vt:lpstr>Actuarial Science (ACS)</vt:lpstr>
      <vt:lpstr>PowerPoint Presentation</vt:lpstr>
      <vt:lpstr>What is ASA?</vt:lpstr>
      <vt:lpstr>PowerPoint Presentation</vt:lpstr>
      <vt:lpstr>PowerPoint Presentation</vt:lpstr>
      <vt:lpstr>Change of ASA requirements in 2018</vt:lpstr>
      <vt:lpstr>Numbers of FSA and ASA</vt:lpstr>
      <vt:lpstr>PowerPoint Presentation</vt:lpstr>
      <vt:lpstr>PowerPoint Presentation</vt:lpstr>
      <vt:lpstr>What does CERA stand for?</vt:lpstr>
      <vt:lpstr>What is CERA?</vt:lpstr>
      <vt:lpstr>23 CERA Actuarial Organizations</vt:lpstr>
      <vt:lpstr>Numbers of CERA</vt:lpstr>
      <vt:lpstr>SMU ACS</vt:lpstr>
      <vt:lpstr>THE END</vt:lpstr>
    </vt:vector>
  </TitlesOfParts>
  <Company>SMU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 (Risk Analyst)</dc:title>
  <dc:creator>SMU</dc:creator>
  <cp:lastModifiedBy>KWONG Koon Shing</cp:lastModifiedBy>
  <cp:revision>66</cp:revision>
  <dcterms:created xsi:type="dcterms:W3CDTF">2011-08-08T01:33:04Z</dcterms:created>
  <dcterms:modified xsi:type="dcterms:W3CDTF">2017-09-04T04:44:43Z</dcterms:modified>
</cp:coreProperties>
</file>